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9" r:id="rId8"/>
    <p:sldId id="264" r:id="rId9"/>
    <p:sldId id="265" r:id="rId10"/>
    <p:sldId id="262" r:id="rId11"/>
    <p:sldId id="266" r:id="rId12"/>
    <p:sldId id="271" r:id="rId13"/>
    <p:sldId id="268" r:id="rId14"/>
    <p:sldId id="272" r:id="rId15"/>
    <p:sldId id="270" r:id="rId16"/>
  </p:sldIdLst>
  <p:sldSz cx="12192000" cy="6858000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0C15-97EA-452E-91C8-AACA7B53737D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90EB-8BC1-4048-871F-FFF4A4418A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9678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0C15-97EA-452E-91C8-AACA7B53737D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90EB-8BC1-4048-871F-FFF4A4418A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9213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0C15-97EA-452E-91C8-AACA7B53737D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90EB-8BC1-4048-871F-FFF4A4418A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3896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0C15-97EA-452E-91C8-AACA7B53737D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90EB-8BC1-4048-871F-FFF4A4418A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6065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0C15-97EA-452E-91C8-AACA7B53737D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90EB-8BC1-4048-871F-FFF4A4418A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0686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0C15-97EA-452E-91C8-AACA7B53737D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90EB-8BC1-4048-871F-FFF4A4418A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0830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0C15-97EA-452E-91C8-AACA7B53737D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90EB-8BC1-4048-871F-FFF4A4418A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6773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0C15-97EA-452E-91C8-AACA7B53737D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90EB-8BC1-4048-871F-FFF4A4418A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7009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0C15-97EA-452E-91C8-AACA7B53737D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90EB-8BC1-4048-871F-FFF4A4418A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531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0C15-97EA-452E-91C8-AACA7B53737D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90EB-8BC1-4048-871F-FFF4A4418A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0739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0C15-97EA-452E-91C8-AACA7B53737D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90EB-8BC1-4048-871F-FFF4A4418A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6092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E0C15-97EA-452E-91C8-AACA7B53737D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C90EB-8BC1-4048-871F-FFF4A4418A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0295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21.png"/><Relationship Id="rId4" Type="http://schemas.openxmlformats.org/officeDocument/2006/relationships/image" Target="../media/image4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21.png"/><Relationship Id="rId4" Type="http://schemas.openxmlformats.org/officeDocument/2006/relationships/image" Target="../media/image4.pn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89987" y="987195"/>
            <a:ext cx="9144000" cy="2387600"/>
          </a:xfrm>
        </p:spPr>
        <p:txBody>
          <a:bodyPr>
            <a:noAutofit/>
          </a:bodyPr>
          <a:lstStyle/>
          <a:p>
            <a:r>
              <a:rPr lang="pt-BR" sz="88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NOVAS</a:t>
            </a:r>
            <a:br>
              <a:rPr lang="pt-BR" sz="8800" dirty="0" smtClean="0">
                <a:solidFill>
                  <a:schemeClr val="bg1"/>
                </a:solidFill>
                <a:latin typeface="Nexa Bold" panose="02000000000000000000" pitchFamily="50" charset="0"/>
              </a:rPr>
            </a:br>
            <a:r>
              <a:rPr lang="pt-BR" sz="88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INFORMAÇÕES</a:t>
            </a:r>
            <a:endParaRPr lang="pt-BR" sz="88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89987" y="3591611"/>
            <a:ext cx="9144000" cy="2363772"/>
          </a:xfrm>
        </p:spPr>
        <p:txBody>
          <a:bodyPr>
            <a:normAutofit/>
          </a:bodyPr>
          <a:lstStyle/>
          <a:p>
            <a:r>
              <a:rPr lang="pt-BR" sz="110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COVID-19</a:t>
            </a:r>
            <a:endParaRPr lang="pt-BR" sz="11000" dirty="0">
              <a:solidFill>
                <a:srgbClr val="FFFF0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647" y="5143931"/>
            <a:ext cx="1225485" cy="133871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748" y="5627417"/>
            <a:ext cx="2534938" cy="855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54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73690" y="914973"/>
            <a:ext cx="9144000" cy="2387600"/>
          </a:xfrm>
        </p:spPr>
        <p:txBody>
          <a:bodyPr/>
          <a:lstStyle/>
          <a:p>
            <a:r>
              <a:rPr lang="pt-BR" smtClean="0"/>
              <a:t>QUADRO COVID_LIVE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4" y="81737"/>
            <a:ext cx="598276" cy="65355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73690" y="85347"/>
            <a:ext cx="2783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NOVAS INFORMAÇÕES</a:t>
            </a:r>
          </a:p>
          <a:p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COVID-19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90" y="914973"/>
            <a:ext cx="7183834" cy="425298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37457" y="1248872"/>
            <a:ext cx="214379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800" dirty="0" smtClean="0">
                <a:latin typeface="Nexa Bold" panose="02000000000000000000" pitchFamily="50" charset="0"/>
              </a:rPr>
              <a:t>21.798</a:t>
            </a:r>
            <a:endParaRPr lang="pt-BR" sz="4800" dirty="0">
              <a:latin typeface="Nexa Bold" panose="02000000000000000000" pitchFamily="50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359557" y="1248869"/>
            <a:ext cx="181209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8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4.614</a:t>
            </a:r>
            <a:endParaRPr lang="pt-BR" sz="48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471593" y="3404268"/>
            <a:ext cx="123155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8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132</a:t>
            </a:r>
            <a:endParaRPr lang="pt-BR" sz="48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5731763" y="1248870"/>
            <a:ext cx="19912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8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4.434</a:t>
            </a:r>
            <a:endParaRPr lang="pt-BR" sz="48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4495938" y="3404267"/>
            <a:ext cx="214661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8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16.722</a:t>
            </a:r>
            <a:endParaRPr lang="pt-BR" sz="48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673690" y="5840524"/>
            <a:ext cx="30397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*Dados de 07/08/2020</a:t>
            </a:r>
            <a:endParaRPr lang="pt-BR" sz="2000" dirty="0">
              <a:solidFill>
                <a:srgbClr val="FFFF00"/>
              </a:solidFill>
              <a:latin typeface="Nexa Bold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00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4" y="81737"/>
            <a:ext cx="598276" cy="65355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73690" y="85347"/>
            <a:ext cx="2783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NOVAS INFORMAÇÕES</a:t>
            </a:r>
          </a:p>
          <a:p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COVID-19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738900"/>
            <a:ext cx="12192000" cy="569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5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4" y="81737"/>
            <a:ext cx="598276" cy="65355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73690" y="85347"/>
            <a:ext cx="2783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NOVAS INFORMAÇÕES</a:t>
            </a:r>
          </a:p>
          <a:p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COVID-19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556445"/>
              </p:ext>
            </p:extLst>
          </p:nvPr>
        </p:nvGraphicFramePr>
        <p:xfrm>
          <a:off x="374549" y="1162730"/>
          <a:ext cx="5676900" cy="4008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" name="CorelDRAW" r:id="rId5" imgW="5677169" imgH="4009063" progId="CorelDraw.Graphic.21">
                  <p:embed/>
                </p:oleObj>
              </mc:Choice>
              <mc:Fallback>
                <p:oleObj name="CorelDRAW" r:id="rId5" imgW="5677169" imgH="4009063" progId="CorelDraw.Graphic.2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4549" y="1162730"/>
                        <a:ext cx="5676900" cy="40084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tângulo 6"/>
          <p:cNvSpPr/>
          <p:nvPr/>
        </p:nvSpPr>
        <p:spPr>
          <a:xfrm>
            <a:off x="3859481" y="2434442"/>
            <a:ext cx="5949537" cy="1068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3075312" y="4108862"/>
            <a:ext cx="6733706" cy="1306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904728" y="1788111"/>
            <a:ext cx="46316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Região de Campinas</a:t>
            </a:r>
            <a:endParaRPr lang="pt-BR" sz="3600" dirty="0">
              <a:latin typeface="Nexa Light" panose="02000000000000000000" pitchFamily="50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051449" y="3251899"/>
            <a:ext cx="36342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54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Indaiatuba</a:t>
            </a:r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val="158243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sp>
        <p:nvSpPr>
          <p:cNvPr id="34" name="Retângulo 33"/>
          <p:cNvSpPr/>
          <p:nvPr/>
        </p:nvSpPr>
        <p:spPr>
          <a:xfrm>
            <a:off x="6745401" y="766020"/>
            <a:ext cx="52832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ATIVIDADES LIBERADAS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COM </a:t>
            </a:r>
            <a:r>
              <a:rPr lang="pt-BR" sz="28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RESTRIÇÕES</a:t>
            </a:r>
          </a:p>
          <a:p>
            <a:pPr algn="ctr"/>
            <a:endParaRPr lang="pt-BR" sz="2800" dirty="0">
              <a:solidFill>
                <a:srgbClr val="FFFF00"/>
              </a:solidFill>
              <a:latin typeface="Nexa Bold" panose="02000000000000000000" pitchFamily="50" charset="0"/>
            </a:endParaRPr>
          </a:p>
          <a:p>
            <a:pPr algn="ctr">
              <a:lnSpc>
                <a:spcPct val="150000"/>
              </a:lnSpc>
            </a:pPr>
            <a:r>
              <a:rPr lang="pt-BR" sz="28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08 de agosto </a:t>
            </a:r>
            <a:r>
              <a:rPr lang="pt-BR" sz="28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– </a:t>
            </a:r>
            <a:r>
              <a:rPr lang="pt-BR" sz="28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sábado</a:t>
            </a:r>
          </a:p>
          <a:p>
            <a:pPr algn="ctr">
              <a:lnSpc>
                <a:spcPct val="150000"/>
              </a:lnSpc>
            </a:pPr>
            <a:r>
              <a:rPr lang="pt-BR" sz="16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Portaria </a:t>
            </a:r>
            <a:r>
              <a:rPr lang="pt-BR" sz="16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N°. 735</a:t>
            </a:r>
            <a:r>
              <a:rPr lang="pt-BR" sz="16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, de </a:t>
            </a:r>
            <a:r>
              <a:rPr lang="pt-BR" sz="16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07 de agosto de 2020 </a:t>
            </a:r>
            <a:endParaRPr lang="pt-BR" sz="16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6553200" cy="684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12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4" y="81737"/>
            <a:ext cx="598276" cy="65355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73690" y="85347"/>
            <a:ext cx="2783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NOVAS INFORMAÇÕES</a:t>
            </a:r>
          </a:p>
          <a:p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COVID-19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sp>
        <p:nvSpPr>
          <p:cNvPr id="7" name="Retângulo de cantos arredondados 6"/>
          <p:cNvSpPr/>
          <p:nvPr/>
        </p:nvSpPr>
        <p:spPr>
          <a:xfrm>
            <a:off x="1159168" y="843567"/>
            <a:ext cx="6452366" cy="486888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dirty="0" smtClean="0">
                <a:solidFill>
                  <a:schemeClr val="tx1"/>
                </a:solidFill>
                <a:latin typeface="Nexa Bold" panose="02000000000000000000" pitchFamily="50" charset="0"/>
              </a:rPr>
              <a:t>         </a:t>
            </a:r>
            <a:r>
              <a:rPr lang="pt-BR" dirty="0" smtClean="0">
                <a:solidFill>
                  <a:schemeClr val="tx1"/>
                </a:solidFill>
                <a:latin typeface="Nexa Bold" panose="02000000000000000000" pitchFamily="50" charset="0"/>
              </a:rPr>
              <a:t>         </a:t>
            </a:r>
            <a:r>
              <a:rPr lang="pt-BR" sz="2000" dirty="0" smtClean="0">
                <a:solidFill>
                  <a:schemeClr val="tx1"/>
                </a:solidFill>
                <a:latin typeface="Nexa Bold" panose="02000000000000000000" pitchFamily="50" charset="0"/>
              </a:rPr>
              <a:t>Salão de Beleza, Barbearia e Estética</a:t>
            </a:r>
            <a:endParaRPr lang="pt-BR" sz="2000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Nexa Bold" panose="02000000000000000000" pitchFamily="50" charset="0"/>
            </a:endParaRPr>
          </a:p>
        </p:txBody>
      </p:sp>
      <p:sp>
        <p:nvSpPr>
          <p:cNvPr id="8" name="Elipse 7"/>
          <p:cNvSpPr/>
          <p:nvPr/>
        </p:nvSpPr>
        <p:spPr>
          <a:xfrm>
            <a:off x="374552" y="866899"/>
            <a:ext cx="1690641" cy="1543792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756" y="1060963"/>
            <a:ext cx="478299" cy="95659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27" y="1196184"/>
            <a:ext cx="846413" cy="846413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3842264" y="1618501"/>
            <a:ext cx="36053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CAPACIDADE LIMITADA: 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40%</a:t>
            </a:r>
            <a:endParaRPr lang="pt-BR" sz="2400" dirty="0">
              <a:solidFill>
                <a:srgbClr val="FFFF00"/>
              </a:solidFill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079" y="1545980"/>
            <a:ext cx="993234" cy="99323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27" y="2797317"/>
            <a:ext cx="902538" cy="915811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24" y="3964031"/>
            <a:ext cx="951743" cy="951743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91" y="5266468"/>
            <a:ext cx="949616" cy="949616"/>
          </a:xfrm>
          <a:prstGeom prst="rect">
            <a:avLst/>
          </a:prstGeom>
        </p:spPr>
      </p:pic>
      <p:sp>
        <p:nvSpPr>
          <p:cNvPr id="16" name="Retângulo 15"/>
          <p:cNvSpPr/>
          <p:nvPr/>
        </p:nvSpPr>
        <p:spPr>
          <a:xfrm>
            <a:off x="1425437" y="2651458"/>
            <a:ext cx="101425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FUNCIONAMENTO REDUZIDO: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Período de 6 horas ininterruptas ou não</a:t>
            </a:r>
          </a:p>
          <a:p>
            <a:pPr>
              <a:lnSpc>
                <a:spcPct val="150000"/>
              </a:lnSpc>
            </a:pPr>
            <a:r>
              <a:rPr lang="pt-BR" sz="24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Horário:</a:t>
            </a:r>
            <a:r>
              <a:rPr lang="pt-BR" sz="24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6h às 21h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  </a:t>
            </a:r>
            <a:endParaRPr lang="pt-BR" sz="2400" dirty="0">
              <a:solidFill>
                <a:srgbClr val="FFFF00"/>
              </a:solidFill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1472078" y="4011194"/>
            <a:ext cx="358527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USO OBRIGATÓRIO EM TODOS</a:t>
            </a:r>
          </a:p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OS AMBIENTES</a:t>
            </a:r>
            <a:endParaRPr lang="pt-BR" sz="2400" dirty="0">
              <a:solidFill>
                <a:srgbClr val="FFFF00"/>
              </a:solidFill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1472078" y="5317172"/>
            <a:ext cx="432682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ADOÇÃO DE </a:t>
            </a: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PROTOCOLOS </a:t>
            </a: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GERAL E </a:t>
            </a:r>
          </a:p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ESPECÍFICOS PARA O SETOR</a:t>
            </a:r>
          </a:p>
        </p:txBody>
      </p:sp>
    </p:spTree>
    <p:extLst>
      <p:ext uri="{BB962C8B-B14F-4D97-AF65-F5344CB8AC3E}">
        <p14:creationId xmlns:p14="http://schemas.microsoft.com/office/powerpoint/2010/main" val="299257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4" y="81737"/>
            <a:ext cx="598276" cy="65355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73690" y="85347"/>
            <a:ext cx="2783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NOVAS INFORMAÇÕES</a:t>
            </a:r>
          </a:p>
          <a:p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COVID-19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sp>
        <p:nvSpPr>
          <p:cNvPr id="7" name="Retângulo de cantos arredondados 6"/>
          <p:cNvSpPr/>
          <p:nvPr/>
        </p:nvSpPr>
        <p:spPr>
          <a:xfrm>
            <a:off x="1180435" y="863287"/>
            <a:ext cx="5897698" cy="666802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000" dirty="0">
                <a:solidFill>
                  <a:schemeClr val="tx1"/>
                </a:solidFill>
                <a:latin typeface="Nexa Bold" panose="02000000000000000000" pitchFamily="50" charset="0"/>
              </a:rPr>
              <a:t> </a:t>
            </a:r>
            <a:r>
              <a:rPr lang="pt-BR" sz="2000" dirty="0" smtClean="0">
                <a:solidFill>
                  <a:schemeClr val="tx1"/>
                </a:solidFill>
                <a:latin typeface="Nexa Bold" panose="02000000000000000000" pitchFamily="50" charset="0"/>
              </a:rPr>
              <a:t>                 </a:t>
            </a:r>
            <a:r>
              <a:rPr lang="pt-BR" sz="2000" dirty="0" smtClean="0">
                <a:solidFill>
                  <a:schemeClr val="tx1"/>
                </a:solidFill>
                <a:latin typeface="Nexa Bold" panose="02000000000000000000" pitchFamily="50" charset="0"/>
              </a:rPr>
              <a:t>Clubes </a:t>
            </a:r>
            <a:r>
              <a:rPr lang="pt-BR" sz="2000" dirty="0">
                <a:solidFill>
                  <a:schemeClr val="tx1"/>
                </a:solidFill>
                <a:latin typeface="Nexa Bold" panose="02000000000000000000" pitchFamily="50" charset="0"/>
              </a:rPr>
              <a:t>S</a:t>
            </a:r>
            <a:r>
              <a:rPr lang="pt-BR" sz="2000" dirty="0" smtClean="0">
                <a:solidFill>
                  <a:schemeClr val="tx1"/>
                </a:solidFill>
                <a:latin typeface="Nexa Bold" panose="02000000000000000000" pitchFamily="50" charset="0"/>
              </a:rPr>
              <a:t>ociais e Esportivos </a:t>
            </a:r>
            <a:r>
              <a:rPr lang="pt-BR" sz="200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Nexa Bold" panose="02000000000000000000" pitchFamily="50" charset="0"/>
              </a:rPr>
              <a:t>     </a:t>
            </a:r>
            <a:endParaRPr lang="pt-BR" sz="2000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Nexa Bold" panose="02000000000000000000" pitchFamily="50" charset="0"/>
            </a:endParaRPr>
          </a:p>
        </p:txBody>
      </p:sp>
      <p:sp>
        <p:nvSpPr>
          <p:cNvPr id="8" name="Elipse 7"/>
          <p:cNvSpPr/>
          <p:nvPr/>
        </p:nvSpPr>
        <p:spPr>
          <a:xfrm>
            <a:off x="374552" y="866899"/>
            <a:ext cx="1690641" cy="1543792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3842264" y="1618501"/>
            <a:ext cx="36053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CAPACIDADE LIMITADA: 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40%</a:t>
            </a:r>
            <a:endParaRPr lang="pt-BR" sz="2400" dirty="0">
              <a:solidFill>
                <a:srgbClr val="FFFF00"/>
              </a:solidFill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079" y="1545980"/>
            <a:ext cx="993234" cy="993234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56" y="2770519"/>
            <a:ext cx="902538" cy="91581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51" y="4015532"/>
            <a:ext cx="951743" cy="951743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51" y="5379505"/>
            <a:ext cx="949616" cy="949616"/>
          </a:xfrm>
          <a:prstGeom prst="rect">
            <a:avLst/>
          </a:prstGeom>
        </p:spPr>
      </p:pic>
      <p:sp>
        <p:nvSpPr>
          <p:cNvPr id="15" name="Retângulo 14"/>
          <p:cNvSpPr/>
          <p:nvPr/>
        </p:nvSpPr>
        <p:spPr>
          <a:xfrm>
            <a:off x="1385367" y="4098560"/>
            <a:ext cx="358527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USO OBRIGATÓRIO EM TODOS</a:t>
            </a:r>
          </a:p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OS AMBIENTES</a:t>
            </a:r>
            <a:endParaRPr lang="pt-BR" sz="2400" dirty="0">
              <a:solidFill>
                <a:srgbClr val="FFFF00"/>
              </a:solidFill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1452044" y="5434120"/>
            <a:ext cx="432682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ADOÇÃO DE </a:t>
            </a: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PROTOCOLOS </a:t>
            </a: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GERAL E </a:t>
            </a:r>
          </a:p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ESPECÍFICOS PARA O SETOR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50" y="1047815"/>
            <a:ext cx="1141371" cy="1141371"/>
          </a:xfrm>
          <a:prstGeom prst="rect">
            <a:avLst/>
          </a:prstGeom>
        </p:spPr>
      </p:pic>
      <p:sp>
        <p:nvSpPr>
          <p:cNvPr id="17" name="Retângulo 16"/>
          <p:cNvSpPr/>
          <p:nvPr/>
        </p:nvSpPr>
        <p:spPr>
          <a:xfrm>
            <a:off x="1452044" y="2795005"/>
            <a:ext cx="101425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FUNCIONAMENTO REDUZIDO: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Período de 6 horas ininterruptas ou não</a:t>
            </a:r>
          </a:p>
          <a:p>
            <a:pPr>
              <a:lnSpc>
                <a:spcPct val="150000"/>
              </a:lnSpc>
            </a:pPr>
            <a:r>
              <a:rPr lang="pt-BR" sz="24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Horário:</a:t>
            </a:r>
            <a:r>
              <a:rPr lang="pt-BR" sz="24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6h às 21h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  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13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4" y="81737"/>
            <a:ext cx="598276" cy="65355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73690" y="85347"/>
            <a:ext cx="2783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NOVAS INFORMAÇÕES</a:t>
            </a:r>
          </a:p>
          <a:p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COVID-19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sp>
        <p:nvSpPr>
          <p:cNvPr id="7" name="Retângulo de cantos arredondados 6"/>
          <p:cNvSpPr/>
          <p:nvPr/>
        </p:nvSpPr>
        <p:spPr>
          <a:xfrm>
            <a:off x="1109394" y="951699"/>
            <a:ext cx="7345838" cy="486888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dirty="0" smtClean="0">
                <a:solidFill>
                  <a:schemeClr val="tx1"/>
                </a:solidFill>
                <a:latin typeface="Nexa Bold" panose="02000000000000000000" pitchFamily="50" charset="0"/>
              </a:rPr>
              <a:t>                 </a:t>
            </a:r>
            <a:r>
              <a:rPr lang="pt-BR" sz="2000" dirty="0" smtClean="0">
                <a:solidFill>
                  <a:schemeClr val="tx1"/>
                </a:solidFill>
                <a:latin typeface="Nexa Bold" panose="02000000000000000000" pitchFamily="50" charset="0"/>
              </a:rPr>
              <a:t>Consumo local (Bares / Restaurantes / Similares)</a:t>
            </a:r>
            <a:endParaRPr lang="pt-BR" sz="2000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Nexa Bold" panose="02000000000000000000" pitchFamily="50" charset="0"/>
            </a:endParaRPr>
          </a:p>
        </p:txBody>
      </p:sp>
      <p:sp>
        <p:nvSpPr>
          <p:cNvPr id="8" name="Elipse 7"/>
          <p:cNvSpPr/>
          <p:nvPr/>
        </p:nvSpPr>
        <p:spPr>
          <a:xfrm>
            <a:off x="374552" y="866899"/>
            <a:ext cx="1690641" cy="1543792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3842264" y="1618501"/>
            <a:ext cx="36053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CAPACIDADE LIMITADA: 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40%</a:t>
            </a:r>
            <a:endParaRPr lang="pt-BR" sz="2400" dirty="0">
              <a:solidFill>
                <a:srgbClr val="FFFF00"/>
              </a:solidFill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079" y="1545980"/>
            <a:ext cx="993234" cy="99323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02" y="2770519"/>
            <a:ext cx="902538" cy="915811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81" y="3986577"/>
            <a:ext cx="951743" cy="951743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02" y="5262216"/>
            <a:ext cx="949616" cy="949616"/>
          </a:xfrm>
          <a:prstGeom prst="rect">
            <a:avLst/>
          </a:prstGeom>
        </p:spPr>
      </p:pic>
      <p:sp>
        <p:nvSpPr>
          <p:cNvPr id="17" name="Retângulo 16"/>
          <p:cNvSpPr/>
          <p:nvPr/>
        </p:nvSpPr>
        <p:spPr>
          <a:xfrm>
            <a:off x="1456870" y="4000783"/>
            <a:ext cx="358527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USO OBRIGATÓRIO EM TODOS</a:t>
            </a:r>
          </a:p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OS AMBIENTES</a:t>
            </a:r>
            <a:endParaRPr lang="pt-BR" sz="2400" dirty="0">
              <a:solidFill>
                <a:srgbClr val="FFFF00"/>
              </a:solidFill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1473183" y="5288502"/>
            <a:ext cx="432682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ADOÇÃO DE </a:t>
            </a: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PROTOCOLOS </a:t>
            </a: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GERAL E </a:t>
            </a:r>
          </a:p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ESPECÍFICOS PARA O SETOR</a:t>
            </a: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46" y="1001543"/>
            <a:ext cx="1271397" cy="1283243"/>
          </a:xfrm>
          <a:prstGeom prst="rect">
            <a:avLst/>
          </a:prstGeom>
        </p:spPr>
      </p:pic>
      <p:sp>
        <p:nvSpPr>
          <p:cNvPr id="20" name="Retângulo 19"/>
          <p:cNvSpPr/>
          <p:nvPr/>
        </p:nvSpPr>
        <p:spPr>
          <a:xfrm>
            <a:off x="1425437" y="2651458"/>
            <a:ext cx="101425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FUNCIONAMENTO REDUZIDO: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Período de 6 horas ininterruptas ou não</a:t>
            </a:r>
          </a:p>
          <a:p>
            <a:pPr>
              <a:lnSpc>
                <a:spcPct val="150000"/>
              </a:lnSpc>
            </a:pPr>
            <a:r>
              <a:rPr lang="pt-BR" sz="24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Horário:</a:t>
            </a:r>
            <a:r>
              <a:rPr lang="pt-BR" sz="24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6h às 17h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  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56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4" y="81737"/>
            <a:ext cx="598276" cy="65355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73690" y="85347"/>
            <a:ext cx="2783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NOVAS INFORMAÇÕES</a:t>
            </a:r>
          </a:p>
          <a:p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COVID-19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sp>
        <p:nvSpPr>
          <p:cNvPr id="7" name="Retângulo de cantos arredondados 6"/>
          <p:cNvSpPr/>
          <p:nvPr/>
        </p:nvSpPr>
        <p:spPr>
          <a:xfrm>
            <a:off x="1145356" y="881661"/>
            <a:ext cx="5898911" cy="47914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dirty="0" smtClean="0">
                <a:solidFill>
                  <a:schemeClr val="tx1"/>
                </a:solidFill>
                <a:latin typeface="Nexa Bold" panose="02000000000000000000" pitchFamily="50" charset="0"/>
              </a:rPr>
              <a:t>                 </a:t>
            </a:r>
            <a:r>
              <a:rPr lang="pt-BR" sz="2000" dirty="0" smtClean="0">
                <a:solidFill>
                  <a:schemeClr val="tx1"/>
                </a:solidFill>
                <a:latin typeface="Nexa Bold" panose="02000000000000000000" pitchFamily="50" charset="0"/>
              </a:rPr>
              <a:t>Academias e </a:t>
            </a:r>
            <a:r>
              <a:rPr lang="pt-BR" sz="2000" dirty="0" smtClean="0">
                <a:solidFill>
                  <a:schemeClr val="tx1"/>
                </a:solidFill>
                <a:latin typeface="Nexa Bold" panose="02000000000000000000" pitchFamily="50" charset="0"/>
              </a:rPr>
              <a:t>treinamento de </a:t>
            </a:r>
            <a:r>
              <a:rPr lang="pt-BR" sz="2000" dirty="0" smtClean="0">
                <a:solidFill>
                  <a:schemeClr val="tx1"/>
                </a:solidFill>
                <a:latin typeface="Nexa Bold" panose="02000000000000000000" pitchFamily="50" charset="0"/>
              </a:rPr>
              <a:t>clubes</a:t>
            </a:r>
            <a:endParaRPr lang="pt-BR" sz="2000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Nexa Bold" panose="02000000000000000000" pitchFamily="50" charset="0"/>
            </a:endParaRPr>
          </a:p>
        </p:txBody>
      </p:sp>
      <p:sp>
        <p:nvSpPr>
          <p:cNvPr id="8" name="Elipse 7"/>
          <p:cNvSpPr/>
          <p:nvPr/>
        </p:nvSpPr>
        <p:spPr>
          <a:xfrm>
            <a:off x="374552" y="866899"/>
            <a:ext cx="1690641" cy="1543792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3842264" y="1618501"/>
            <a:ext cx="35989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CAPACIDADE LIMITADA: 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30%</a:t>
            </a:r>
            <a:endParaRPr lang="pt-BR" sz="2400" dirty="0">
              <a:solidFill>
                <a:srgbClr val="FFFF00"/>
              </a:solidFill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079" y="1545980"/>
            <a:ext cx="993234" cy="993234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99" y="2790242"/>
            <a:ext cx="902538" cy="91581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82" y="4065881"/>
            <a:ext cx="951743" cy="951743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55" y="5483956"/>
            <a:ext cx="949616" cy="949616"/>
          </a:xfrm>
          <a:prstGeom prst="rect">
            <a:avLst/>
          </a:prstGeom>
        </p:spPr>
      </p:pic>
      <p:sp>
        <p:nvSpPr>
          <p:cNvPr id="15" name="Retângulo 14"/>
          <p:cNvSpPr/>
          <p:nvPr/>
        </p:nvSpPr>
        <p:spPr>
          <a:xfrm>
            <a:off x="1490325" y="4128246"/>
            <a:ext cx="358527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USO OBRIGATÓRIO EM TODOS</a:t>
            </a:r>
          </a:p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OS AMBIENTES</a:t>
            </a:r>
            <a:endParaRPr lang="pt-BR" sz="2400" dirty="0">
              <a:solidFill>
                <a:srgbClr val="FFFF00"/>
              </a:solidFill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1530971" y="5510242"/>
            <a:ext cx="40093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ADOÇÃO DE PROCOLOS GERAL E </a:t>
            </a:r>
          </a:p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ESPECÍFICOS PARA O SETOR</a:t>
            </a: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37" y="975516"/>
            <a:ext cx="1263348" cy="1263346"/>
          </a:xfrm>
          <a:prstGeom prst="rect">
            <a:avLst/>
          </a:prstGeom>
        </p:spPr>
      </p:pic>
      <p:sp>
        <p:nvSpPr>
          <p:cNvPr id="17" name="Retângulo 16"/>
          <p:cNvSpPr/>
          <p:nvPr/>
        </p:nvSpPr>
        <p:spPr>
          <a:xfrm>
            <a:off x="1425437" y="2651458"/>
            <a:ext cx="101425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FUNCIONAMENTO REDUZIDO: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Período de 6 horas ininterruptas ou não</a:t>
            </a:r>
          </a:p>
          <a:p>
            <a:pPr>
              <a:lnSpc>
                <a:spcPct val="150000"/>
              </a:lnSpc>
            </a:pPr>
            <a:r>
              <a:rPr lang="pt-BR" sz="24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Horário:</a:t>
            </a:r>
            <a:r>
              <a:rPr lang="pt-BR" sz="24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6h às 21h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  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032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4" y="81737"/>
            <a:ext cx="598276" cy="65355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73690" y="85347"/>
            <a:ext cx="2783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NOVAS INFORMAÇÕES</a:t>
            </a:r>
          </a:p>
          <a:p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COVID-19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4054972" y="260927"/>
            <a:ext cx="2839507" cy="470751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RESUMO</a:t>
            </a:r>
            <a:endParaRPr lang="pt-BR" sz="28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97126" y="846222"/>
            <a:ext cx="114380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Shopping, Galerias e                                                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40% da capacidade / 6 horas / Praças de 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alimentação </a:t>
            </a:r>
            <a:endParaRPr lang="pt-BR" dirty="0" smtClean="0">
              <a:solidFill>
                <a:srgbClr val="FFFF00"/>
              </a:solidFill>
              <a:latin typeface="Nexa Bold" panose="02000000000000000000" pitchFamily="50" charset="0"/>
            </a:endParaRPr>
          </a:p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Estabelecimentos congêneres                          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(ao ar livre ou em áreas arejadas) </a:t>
            </a:r>
          </a:p>
          <a:p>
            <a:endParaRPr lang="pt-BR" dirty="0" smtClean="0">
              <a:solidFill>
                <a:schemeClr val="bg1"/>
              </a:solidFill>
              <a:latin typeface="Nexa Bold" panose="02000000000000000000" pitchFamily="50" charset="0"/>
            </a:endParaRPr>
          </a:p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Consumo local                                                              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40% da capacidade / 6 horas / 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A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o </a:t>
            </a:r>
            <a:r>
              <a:rPr lang="pt-BR" dirty="0">
                <a:solidFill>
                  <a:srgbClr val="FFFF00"/>
                </a:solidFill>
                <a:latin typeface="Nexa Bold" panose="02000000000000000000" pitchFamily="50" charset="0"/>
              </a:rPr>
              <a:t>ar livre ou em áreas </a:t>
            </a:r>
            <a:endParaRPr lang="pt-BR" dirty="0" smtClean="0">
              <a:solidFill>
                <a:srgbClr val="FFFF00"/>
              </a:solidFill>
              <a:latin typeface="Nexa Bold" panose="02000000000000000000" pitchFamily="50" charset="0"/>
            </a:endParaRPr>
          </a:p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(</a:t>
            </a:r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Bares, restaurantes e similares</a:t>
            </a:r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)                    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arejadas</a:t>
            </a:r>
            <a:endParaRPr lang="pt-BR" dirty="0">
              <a:solidFill>
                <a:srgbClr val="FFFF00"/>
              </a:solidFill>
              <a:latin typeface="Nexa Bold" panose="02000000000000000000" pitchFamily="50" charset="0"/>
            </a:endParaRPr>
          </a:p>
          <a:p>
            <a:endParaRPr lang="pt-BR" dirty="0">
              <a:solidFill>
                <a:schemeClr val="bg1"/>
              </a:solidFill>
              <a:latin typeface="Nexa Bold" panose="02000000000000000000" pitchFamily="50" charset="0"/>
            </a:endParaRPr>
          </a:p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Comércio / Serviços / Salão de                       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40% da capacidade / 6 horas</a:t>
            </a:r>
          </a:p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Beleza, Barbearia e </a:t>
            </a:r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Estética</a:t>
            </a:r>
          </a:p>
          <a:p>
            <a:endParaRPr lang="pt-BR" dirty="0">
              <a:solidFill>
                <a:schemeClr val="bg1"/>
              </a:solidFill>
              <a:latin typeface="Nexa Bold" panose="02000000000000000000" pitchFamily="50" charset="0"/>
            </a:endParaRPr>
          </a:p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Clubes Sociais e Esportivos                               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40</a:t>
            </a:r>
            <a:r>
              <a:rPr lang="pt-BR" dirty="0">
                <a:solidFill>
                  <a:srgbClr val="FFFF00"/>
                </a:solidFill>
                <a:latin typeface="Nexa Bold" panose="02000000000000000000" pitchFamily="50" charset="0"/>
              </a:rPr>
              <a:t>% da capacidade / 6 horas</a:t>
            </a:r>
            <a:endParaRPr lang="pt-BR" dirty="0" smtClean="0">
              <a:solidFill>
                <a:schemeClr val="bg1"/>
              </a:solidFill>
              <a:latin typeface="Nexa Bold" panose="02000000000000000000" pitchFamily="50" charset="0"/>
            </a:endParaRPr>
          </a:p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                   </a:t>
            </a:r>
            <a:endParaRPr lang="pt-BR" dirty="0" smtClean="0">
              <a:solidFill>
                <a:schemeClr val="bg1"/>
              </a:solidFill>
              <a:latin typeface="Nexa Bold" panose="02000000000000000000" pitchFamily="50" charset="0"/>
            </a:endParaRPr>
          </a:p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Esportes recreativos e </a:t>
            </a:r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competitivos           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30% da capacidade / 6 horas / Agendamento prévio com hora</a:t>
            </a:r>
          </a:p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(Academia e treinamento de clubes)           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marcada / Permissão de aulas</a:t>
            </a:r>
          </a:p>
          <a:p>
            <a:r>
              <a:rPr lang="pt-BR" dirty="0">
                <a:solidFill>
                  <a:schemeClr val="bg1"/>
                </a:solidFill>
                <a:latin typeface="Nexa Bold" panose="02000000000000000000" pitchFamily="50" charset="0"/>
              </a:rPr>
              <a:t> </a:t>
            </a:r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                                                                                              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práticas individuais /</a:t>
            </a:r>
          </a:p>
          <a:p>
            <a:r>
              <a:rPr lang="pt-BR" dirty="0">
                <a:solidFill>
                  <a:srgbClr val="FFFF00"/>
                </a:solidFill>
                <a:latin typeface="Nexa Bold" panose="02000000000000000000" pitchFamily="50" charset="0"/>
              </a:rPr>
              <a:t> </a:t>
            </a:r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                                                                                              </a:t>
            </a:r>
            <a:r>
              <a:rPr lang="pt-BR" dirty="0" smtClean="0">
                <a:solidFill>
                  <a:srgbClr val="FF0000"/>
                </a:solidFill>
                <a:latin typeface="Nexa Bold" panose="02000000000000000000" pitchFamily="50" charset="0"/>
              </a:rPr>
              <a:t>Aulas práticas em </a:t>
            </a:r>
          </a:p>
          <a:p>
            <a:r>
              <a:rPr lang="pt-BR" dirty="0">
                <a:solidFill>
                  <a:srgbClr val="FF0000"/>
                </a:solidFill>
                <a:latin typeface="Nexa Bold" panose="02000000000000000000" pitchFamily="50" charset="0"/>
              </a:rPr>
              <a:t> </a:t>
            </a:r>
            <a:r>
              <a:rPr lang="pt-BR" dirty="0" smtClean="0">
                <a:solidFill>
                  <a:srgbClr val="FF0000"/>
                </a:solidFill>
                <a:latin typeface="Nexa Bold" panose="02000000000000000000" pitchFamily="50" charset="0"/>
              </a:rPr>
              <a:t>                                                                                              grupo suspensas</a:t>
            </a:r>
            <a:endParaRPr lang="pt-BR" dirty="0">
              <a:solidFill>
                <a:srgbClr val="FF0000"/>
              </a:solidFill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26" y="5339487"/>
            <a:ext cx="1198100" cy="11981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754" y="5798764"/>
            <a:ext cx="929406" cy="934513"/>
          </a:xfrm>
          <a:prstGeom prst="rect">
            <a:avLst/>
          </a:prstGeom>
        </p:spPr>
      </p:pic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2010766"/>
              </p:ext>
            </p:extLst>
          </p:nvPr>
        </p:nvGraphicFramePr>
        <p:xfrm>
          <a:off x="1898483" y="5324373"/>
          <a:ext cx="1302423" cy="13005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7" name="CorelDRAW" r:id="rId7" imgW="1118078" imgH="1116157" progId="CorelDraw.Graphic.21">
                  <p:embed/>
                </p:oleObj>
              </mc:Choice>
              <mc:Fallback>
                <p:oleObj name="CorelDRAW" r:id="rId7" imgW="1118078" imgH="1116157" progId="CorelDraw.Graphic.2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898483" y="5324373"/>
                        <a:ext cx="1302423" cy="13005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Imagem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209" y="5798764"/>
            <a:ext cx="929406" cy="93451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871" y="5370537"/>
            <a:ext cx="1249585" cy="125441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068" y="5938537"/>
            <a:ext cx="743592" cy="784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01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12333" y="838845"/>
            <a:ext cx="5257800" cy="554048"/>
          </a:xfrm>
        </p:spPr>
        <p:txBody>
          <a:bodyPr>
            <a:normAutofit/>
          </a:bodyPr>
          <a:lstStyle/>
          <a:p>
            <a:r>
              <a:rPr lang="pt-BR" sz="28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HORÁRIOS SHOPPING</a:t>
            </a:r>
            <a:endParaRPr lang="pt-BR" sz="28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4" y="81737"/>
            <a:ext cx="598276" cy="65355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73690" y="85347"/>
            <a:ext cx="2783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NOVAS INFORMAÇÕES</a:t>
            </a:r>
          </a:p>
          <a:p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COVID-19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1312614" y="3727482"/>
            <a:ext cx="52575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Parque </a:t>
            </a:r>
            <a:r>
              <a:rPr lang="pt-BR" sz="2400" dirty="0" err="1" smtClean="0">
                <a:solidFill>
                  <a:schemeClr val="bg1"/>
                </a:solidFill>
                <a:latin typeface="Nexa Light" panose="02000000000000000000" pitchFamily="50" charset="0"/>
              </a:rPr>
              <a:t>Mall</a:t>
            </a:r>
            <a:r>
              <a:rPr lang="pt-BR" sz="24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 - 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10h às 16h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Shopping Jaraguá –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12h às 18h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Nexa Light" panose="02000000000000000000" pitchFamily="50" charset="0"/>
              </a:rPr>
              <a:t>Polo Shopping – </a:t>
            </a:r>
            <a:r>
              <a:rPr lang="pt-BR" sz="2400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12h às 18h</a:t>
            </a:r>
            <a:endParaRPr lang="pt-BR" sz="2400" dirty="0">
              <a:solidFill>
                <a:srgbClr val="FFFF00"/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412" y="1500060"/>
            <a:ext cx="2647417" cy="17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6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sp>
        <p:nvSpPr>
          <p:cNvPr id="12" name="Título 1"/>
          <p:cNvSpPr>
            <a:spLocks noGrp="1"/>
          </p:cNvSpPr>
          <p:nvPr>
            <p:ph type="ctrTitle"/>
          </p:nvPr>
        </p:nvSpPr>
        <p:spPr>
          <a:xfrm>
            <a:off x="7716535" y="1125910"/>
            <a:ext cx="4312066" cy="554048"/>
          </a:xfrm>
        </p:spPr>
        <p:txBody>
          <a:bodyPr>
            <a:normAutofit/>
          </a:bodyPr>
          <a:lstStyle/>
          <a:p>
            <a:r>
              <a:rPr lang="pt-BR" sz="2800" dirty="0" smtClean="0">
                <a:solidFill>
                  <a:schemeClr val="bg1"/>
                </a:solidFill>
                <a:latin typeface="Nexa Bold" panose="02000000000000000000" pitchFamily="50" charset="0"/>
              </a:rPr>
              <a:t>CADASTRO COMÉRCIO</a:t>
            </a:r>
            <a:endParaRPr lang="pt-BR" sz="28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" y="-3803"/>
            <a:ext cx="7670509" cy="688229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382857" y="1796533"/>
            <a:ext cx="3114186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Acesse: </a:t>
            </a:r>
          </a:p>
          <a:p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www.indaiatuba.sp.gov.br</a:t>
            </a:r>
          </a:p>
          <a:p>
            <a:endParaRPr lang="pt-BR" dirty="0" smtClean="0">
              <a:solidFill>
                <a:schemeClr val="bg1"/>
              </a:solidFill>
              <a:latin typeface="Nexa Bold" panose="02000000000000000000" pitchFamily="50" charset="0"/>
            </a:endParaRPr>
          </a:p>
          <a:p>
            <a:endParaRPr lang="pt-BR" dirty="0">
              <a:solidFill>
                <a:schemeClr val="bg1"/>
              </a:solidFill>
              <a:latin typeface="Nexa Bold" panose="02000000000000000000" pitchFamily="50" charset="0"/>
            </a:endParaRPr>
          </a:p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Clique em </a:t>
            </a:r>
          </a:p>
          <a:p>
            <a:endParaRPr lang="pt-BR" dirty="0">
              <a:solidFill>
                <a:schemeClr val="bg1"/>
              </a:solidFill>
              <a:latin typeface="Nexa Bold" panose="02000000000000000000" pitchFamily="50" charset="0"/>
            </a:endParaRPr>
          </a:p>
          <a:p>
            <a:pPr algn="ctr"/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Faça seu cadastro!</a:t>
            </a:r>
            <a:endParaRPr lang="pt-BR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9950" y="2719323"/>
            <a:ext cx="1371598" cy="46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83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811"/>
            <a:ext cx="6743700" cy="6918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83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4" y="81737"/>
            <a:ext cx="598276" cy="65355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73690" y="85347"/>
            <a:ext cx="2783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Nexa Bold" panose="02000000000000000000" pitchFamily="50" charset="0"/>
              </a:rPr>
              <a:t>NOVAS INFORMAÇÕES</a:t>
            </a:r>
          </a:p>
          <a:p>
            <a:r>
              <a:rPr lang="pt-BR" dirty="0" smtClean="0">
                <a:solidFill>
                  <a:srgbClr val="FFFF00"/>
                </a:solidFill>
                <a:latin typeface="Nexa Bold" panose="02000000000000000000" pitchFamily="50" charset="0"/>
              </a:rPr>
              <a:t>COVID-19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003" y="81737"/>
            <a:ext cx="1371598" cy="46274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28" y="1063475"/>
            <a:ext cx="3008645" cy="300864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133" y="2955629"/>
            <a:ext cx="1373826" cy="1381375"/>
          </a:xfrm>
          <a:prstGeom prst="rect">
            <a:avLst/>
          </a:prstGeom>
        </p:spPr>
      </p:pic>
      <p:graphicFrame>
        <p:nvGraphicFramePr>
          <p:cNvPr id="11" name="Objeto 10"/>
          <p:cNvGraphicFramePr>
            <a:graphicFrameLocks noChangeAspect="1"/>
          </p:cNvGraphicFramePr>
          <p:nvPr/>
        </p:nvGraphicFramePr>
        <p:xfrm>
          <a:off x="3787314" y="1124984"/>
          <a:ext cx="3008696" cy="300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1" name="CorelDRAW" r:id="rId7" imgW="1118078" imgH="1116157" progId="CorelDraw.Graphic.21">
                  <p:embed/>
                </p:oleObj>
              </mc:Choice>
              <mc:Fallback>
                <p:oleObj name="CorelDRAW" r:id="rId7" imgW="1118078" imgH="1116157" progId="CorelDraw.Graphic.2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87314" y="1124984"/>
                        <a:ext cx="3008696" cy="3004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Imagem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383" y="3002193"/>
            <a:ext cx="1373826" cy="138137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52" y="1182275"/>
            <a:ext cx="2878729" cy="2889845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0347" y="2989149"/>
            <a:ext cx="1151468" cy="1214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43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696" y="2966101"/>
            <a:ext cx="4759970" cy="160589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311" y="1169750"/>
            <a:ext cx="3423755" cy="374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12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387</Words>
  <Application>Microsoft Office PowerPoint</Application>
  <PresentationFormat>Widescreen</PresentationFormat>
  <Paragraphs>97</Paragraphs>
  <Slides>15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2</vt:i4>
      </vt:variant>
      <vt:variant>
        <vt:lpstr>Títulos de slides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Nexa Bold</vt:lpstr>
      <vt:lpstr>Nexa Light</vt:lpstr>
      <vt:lpstr>Tema do Office</vt:lpstr>
      <vt:lpstr>CorelDRAW</vt:lpstr>
      <vt:lpstr>CorelDRAW 2019 Graphic</vt:lpstr>
      <vt:lpstr>NOVAS INFORMAÇÕES</vt:lpstr>
      <vt:lpstr>QUADRO COVID_LIVE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HORÁRIOS SHOPPING</vt:lpstr>
      <vt:lpstr>CADASTRO COMÉRCIO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NOVAS INFORMAÇÕES</dc:title>
  <dc:creator>Edgard Iori Santos</dc:creator>
  <cp:lastModifiedBy>Edgard Iori Santos</cp:lastModifiedBy>
  <cp:revision>58</cp:revision>
  <cp:lastPrinted>2020-08-07T17:45:19Z</cp:lastPrinted>
  <dcterms:created xsi:type="dcterms:W3CDTF">2020-08-06T18:21:08Z</dcterms:created>
  <dcterms:modified xsi:type="dcterms:W3CDTF">2020-08-07T19:54:15Z</dcterms:modified>
</cp:coreProperties>
</file>